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7" r:id="rId3"/>
    <p:sldId id="266" r:id="rId4"/>
    <p:sldId id="265" r:id="rId5"/>
    <p:sldId id="264" r:id="rId6"/>
    <p:sldId id="268" r:id="rId7"/>
    <p:sldId id="273" r:id="rId8"/>
    <p:sldId id="262" r:id="rId9"/>
    <p:sldId id="263" r:id="rId10"/>
    <p:sldId id="271" r:id="rId11"/>
    <p:sldId id="270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636EB0-FA5D-44D7-BB10-BE3F55872D85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98E561-C048-4998-A023-FE4B841399CF}" type="slidenum">
              <a:rPr lang="he-IL" smtClean="0"/>
              <a:t>‹#›</a:t>
            </a:fld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1524000" y="1772816"/>
            <a:ext cx="5867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4400" b="1" dirty="0">
                <a:solidFill>
                  <a:schemeClr val="tx2"/>
                </a:solidFill>
              </a:rPr>
              <a:t>על רפלקציה</a:t>
            </a:r>
            <a:endParaRPr lang="en-US" altLang="he-IL" sz="4400" b="1" dirty="0">
              <a:solidFill>
                <a:schemeClr val="tx2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6039586"/>
            <a:ext cx="586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altLang="he-IL" sz="2800" b="1" dirty="0" smtClean="0">
                <a:solidFill>
                  <a:schemeClr val="tx2"/>
                </a:solidFill>
              </a:rPr>
              <a:t>רותי סלומון, 2015</a:t>
            </a:r>
            <a:endParaRPr lang="en-US" altLang="he-IL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s://s3.amazonaws.com/files.haikulearning.com/data/cue/minisite_3905497/528fa9c072/Module_3_Preview/stickman_question_mark_thinking_pc_4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44" y="2752806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31445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0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97389"/>
              </p:ext>
            </p:extLst>
          </p:nvPr>
        </p:nvGraphicFramePr>
        <p:xfrm>
          <a:off x="1475656" y="1196752"/>
          <a:ext cx="6552728" cy="5478713"/>
        </p:xfrm>
        <a:graphic>
          <a:graphicData uri="http://schemas.openxmlformats.org/drawingml/2006/table">
            <a:tbl>
              <a:tblPr rtl="1">
                <a:tableStyleId>{46F890A9-2807-4EBB-B81D-B2AA78EC7F39}</a:tableStyleId>
              </a:tblPr>
              <a:tblGrid>
                <a:gridCol w="6552728"/>
              </a:tblGrid>
              <a:tr h="5007205">
                <a:tc>
                  <a:txBody>
                    <a:bodyPr/>
                    <a:lstStyle/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שם: </a:t>
                      </a:r>
                      <a:r>
                        <a:rPr lang="he-IL" sz="1400" u="sng" dirty="0">
                          <a:effectLst/>
                        </a:rPr>
                        <a:t>                                    </a:t>
                      </a:r>
                      <a:r>
                        <a:rPr lang="he-IL" sz="1400" dirty="0">
                          <a:effectLst/>
                        </a:rPr>
                        <a:t>            תאריך </a:t>
                      </a:r>
                      <a:r>
                        <a:rPr lang="he-IL" sz="1400" dirty="0" smtClean="0">
                          <a:effectLst/>
                        </a:rPr>
                        <a:t>כתיבה:</a:t>
                      </a:r>
                      <a:r>
                        <a:rPr lang="he-IL" sz="1400" dirty="0">
                          <a:effectLst/>
                        </a:rPr>
                        <a:t>    ____________________             </a:t>
                      </a:r>
                    </a:p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שמות חברי הקבוצה </a:t>
                      </a:r>
                      <a:r>
                        <a:rPr lang="he-IL" sz="1400" dirty="0" smtClean="0">
                          <a:effectLst/>
                        </a:rPr>
                        <a:t>__________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endParaRPr lang="he-IL" sz="1400" dirty="0">
                        <a:effectLst/>
                      </a:endParaRPr>
                    </a:p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effectLst/>
                        </a:rPr>
                        <a:t>תיעוד עבודת הקבוצה- </a:t>
                      </a:r>
                      <a:r>
                        <a:rPr lang="he-IL" sz="1400" b="1" u="sng" dirty="0">
                          <a:effectLst/>
                        </a:rPr>
                        <a:t>תאר את עבודת הצוות מנקודת מבטך:</a:t>
                      </a:r>
                      <a:endParaRPr lang="he-IL" sz="1400" b="1" dirty="0">
                        <a:effectLst/>
                      </a:endParaRP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א.   כיצד התנהלה קבלת ההחלטה על הנושא?</a:t>
                      </a: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ב.   כיצד חולקה העבודה וכיצד ניהלתם את איסוף המידע?</a:t>
                      </a: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ג.   האם העבודה </a:t>
                      </a:r>
                      <a:r>
                        <a:rPr lang="he-IL" sz="1400" dirty="0" err="1">
                          <a:effectLst/>
                        </a:rPr>
                        <a:t>היתה</a:t>
                      </a:r>
                      <a:r>
                        <a:rPr lang="he-IL" sz="1400" dirty="0">
                          <a:effectLst/>
                        </a:rPr>
                        <a:t> יעילה (הזמן נוצל כראוי, היה שיתוף פעולה בין כל חברי הקבוצה, הדיונים היו ענייניים, הדיונים הובילו להחלטות)</a:t>
                      </a: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ד.   האם נהניתם בקבוצה?</a:t>
                      </a:r>
                    </a:p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 </a:t>
                      </a:r>
                    </a:p>
                    <a:p>
                      <a:pPr algn="r" rtl="1"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effectLst/>
                        </a:rPr>
                        <a:t>תיעוד אישי:</a:t>
                      </a: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א.   מה תרמתי לקבוצה עד שלב זה? (אספתי מקורות מידע, עיבדתי וסיכמתי את המידע, עזרתי בניסוח, השתתפתי באופן פעיל בדיון?)</a:t>
                      </a: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>
                          <a:effectLst/>
                        </a:rPr>
                        <a:t>ב.   האם השתתפתי בכל השלבים והחלקים? </a:t>
                      </a:r>
                      <a:endParaRPr lang="he-IL" sz="1400" dirty="0" smtClean="0">
                        <a:effectLst/>
                      </a:endParaRP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ג</a:t>
                      </a:r>
                      <a:r>
                        <a:rPr lang="he-IL" sz="1400" dirty="0">
                          <a:effectLst/>
                        </a:rPr>
                        <a:t>.   היה לי קשה לבצע את </a:t>
                      </a:r>
                      <a:r>
                        <a:rPr lang="he-IL" sz="1400" dirty="0" smtClean="0">
                          <a:effectLst/>
                        </a:rPr>
                        <a:t>____</a:t>
                      </a:r>
                      <a:r>
                        <a:rPr lang="he-IL" sz="1400" u="sng" dirty="0">
                          <a:effectLst/>
                        </a:rPr>
                        <a:t> </a:t>
                      </a:r>
                      <a:endParaRPr lang="he-IL" sz="1400" u="sng" dirty="0" smtClean="0">
                        <a:effectLst/>
                      </a:endParaRPr>
                    </a:p>
                    <a:p>
                      <a:pPr marL="228600" indent="-228600" algn="just" rtl="1">
                        <a:spcAft>
                          <a:spcPts val="100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ד</a:t>
                      </a:r>
                      <a:r>
                        <a:rPr lang="he-IL" sz="1400" dirty="0">
                          <a:effectLst/>
                        </a:rPr>
                        <a:t>.   נעזרתי ב: </a:t>
                      </a:r>
                      <a:r>
                        <a:rPr lang="he-IL" sz="1400" dirty="0" smtClean="0">
                          <a:effectLst/>
                        </a:rPr>
                        <a:t>_____</a:t>
                      </a:r>
                      <a:endParaRPr lang="he-IL" sz="1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662" marR="186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597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18662" marR="1866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805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 marL="44789" marR="44789" marT="22394" marB="223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62250" y="222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e-IL" alt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e-IL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236x/20/98/25/209825118a6ed37a2cee7d234951f5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2151423" cy="21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oreknowledge.org.uk/images/writing30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9"/>
          <a:stretch/>
        </p:blipFill>
        <p:spPr bwMode="auto">
          <a:xfrm>
            <a:off x="5004048" y="4365104"/>
            <a:ext cx="3312167" cy="20982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Rot="1" noChangeArrowheads="1"/>
          </p:cNvSpPr>
          <p:nvPr/>
        </p:nvSpPr>
        <p:spPr bwMode="auto">
          <a:xfrm>
            <a:off x="467544" y="17253"/>
            <a:ext cx="813690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e-IL" altLang="he-IL" sz="3600" b="1" dirty="0" smtClean="0">
                <a:solidFill>
                  <a:schemeClr val="bg1"/>
                </a:solidFill>
              </a:rPr>
              <a:t>מהי רפלקציה?</a:t>
            </a:r>
            <a:endParaRPr lang="en-US" altLang="he-IL" sz="3600" b="1" dirty="0">
              <a:solidFill>
                <a:schemeClr val="bg1"/>
              </a:solidFill>
            </a:endParaRPr>
          </a:p>
        </p:txBody>
      </p:sp>
      <p:sp>
        <p:nvSpPr>
          <p:cNvPr id="578563" name="Rectangle 3"/>
          <p:cNvSpPr>
            <a:spLocks noRot="1" noChangeArrowheads="1"/>
          </p:cNvSpPr>
          <p:nvPr/>
        </p:nvSpPr>
        <p:spPr bwMode="auto">
          <a:xfrm>
            <a:off x="611560" y="2204864"/>
            <a:ext cx="81122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היא פעולה אשר באה  על סמך חוויות מן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העבר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ומחליטים החלטות לגבי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העתיד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4" name="Picture 2" descr="http://www.tokyois.com/main/wp-content/uploads/2012/03/Screen-shot-2012-03-12-at-11.43.07-A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022968"/>
            <a:ext cx="4354591" cy="307032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 autoUpdateAnimBg="0"/>
      <p:bldP spid="5785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Rot="1" noChangeArrowheads="1"/>
          </p:cNvSpPr>
          <p:nvPr/>
        </p:nvSpPr>
        <p:spPr bwMode="auto">
          <a:xfrm>
            <a:off x="467544" y="17253"/>
            <a:ext cx="813690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e-IL" altLang="he-IL" sz="3600" b="1" dirty="0" smtClean="0">
                <a:solidFill>
                  <a:schemeClr val="bg1"/>
                </a:solidFill>
              </a:rPr>
              <a:t>רפלקציה</a:t>
            </a:r>
            <a:endParaRPr lang="en-US" altLang="he-IL" sz="3600" b="1" dirty="0">
              <a:solidFill>
                <a:schemeClr val="bg1"/>
              </a:solidFill>
            </a:endParaRPr>
          </a:p>
        </p:txBody>
      </p:sp>
      <p:sp>
        <p:nvSpPr>
          <p:cNvPr id="578563" name="Rectangle 3"/>
          <p:cNvSpPr>
            <a:spLocks noRot="1" noChangeArrowheads="1"/>
          </p:cNvSpPr>
          <p:nvPr/>
        </p:nvSpPr>
        <p:spPr bwMode="auto">
          <a:xfrm>
            <a:off x="611560" y="2204864"/>
            <a:ext cx="81122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alt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ביטוי 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ליכולת ניתוח, </a:t>
            </a:r>
            <a:r>
              <a:rPr lang="he-IL" altLang="he-IL" sz="2400" b="1" dirty="0" err="1">
                <a:solidFill>
                  <a:schemeClr val="tx2"/>
                </a:solidFill>
                <a:latin typeface="Times New Roman" pitchFamily="18" charset="0"/>
              </a:rPr>
              <a:t>סינתיזה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והערכה של ידע, מיומנויות, אסטרטגיות חשיבה ועמדות ערכיות וחברתיות המתפתחות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תוך כדי </a:t>
            </a:r>
            <a:r>
              <a:rPr lang="he-IL" altLang="he-IL" sz="2400" b="1" dirty="0" smtClean="0">
                <a:solidFill>
                  <a:srgbClr val="C00000"/>
                </a:solidFill>
                <a:latin typeface="Times New Roman" pitchFamily="18" charset="0"/>
              </a:rPr>
              <a:t>עשייה</a:t>
            </a:r>
            <a:endParaRPr lang="he-IL" altLang="he-IL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http://itdi.pro/blog/wp-content/uploads/2013/04/Sakamoto-image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918323" cy="370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 autoUpdateAnimBg="0"/>
      <p:bldP spid="5785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Rot="1" noChangeArrowheads="1"/>
          </p:cNvSpPr>
          <p:nvPr/>
        </p:nvSpPr>
        <p:spPr bwMode="auto">
          <a:xfrm>
            <a:off x="467544" y="17253"/>
            <a:ext cx="813690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e-IL" altLang="he-IL" sz="3600" b="1" dirty="0">
                <a:solidFill>
                  <a:schemeClr val="bg1"/>
                </a:solidFill>
              </a:rPr>
              <a:t>רפלקציה (שיקוף)</a:t>
            </a:r>
            <a:endParaRPr lang="en-US" altLang="he-IL" sz="3600" b="1" dirty="0">
              <a:solidFill>
                <a:schemeClr val="bg1"/>
              </a:solidFill>
            </a:endParaRPr>
          </a:p>
        </p:txBody>
      </p:sp>
      <p:sp>
        <p:nvSpPr>
          <p:cNvPr id="578563" name="Rectangle 3"/>
          <p:cNvSpPr>
            <a:spLocks noRot="1" noChangeArrowheads="1"/>
          </p:cNvSpPr>
          <p:nvPr/>
        </p:nvSpPr>
        <p:spPr bwMode="auto">
          <a:xfrm>
            <a:off x="611560" y="2204864"/>
            <a:ext cx="81122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e-IL" alt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מהווה 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את תהליך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הקישור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בין החשיבה לעשייה</a:t>
            </a:r>
            <a:r>
              <a:rPr lang="he-IL" alt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he-IL" altLang="he-IL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42" name="Picture 2" descr="http://behance.vo.llnwd.net/e2/99/img/posts/c3/9ef7154ad2c84ca704dbc136f514e4c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28" y="3356992"/>
            <a:ext cx="3828727" cy="28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 autoUpdateAnimBg="0"/>
      <p:bldP spid="5785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Rot="1" noChangeArrowheads="1"/>
          </p:cNvSpPr>
          <p:nvPr/>
        </p:nvSpPr>
        <p:spPr bwMode="auto">
          <a:xfrm>
            <a:off x="467544" y="17253"/>
            <a:ext cx="813690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e-IL" altLang="he-IL" sz="3600" b="1" dirty="0">
                <a:solidFill>
                  <a:schemeClr val="bg1"/>
                </a:solidFill>
              </a:rPr>
              <a:t>רפלקציה (שיקוף)</a:t>
            </a:r>
            <a:endParaRPr lang="en-US" altLang="he-IL" sz="3600" b="1" dirty="0">
              <a:solidFill>
                <a:schemeClr val="bg1"/>
              </a:solidFill>
            </a:endParaRPr>
          </a:p>
        </p:txBody>
      </p:sp>
      <p:sp>
        <p:nvSpPr>
          <p:cNvPr id="578563" name="Rectangle 3"/>
          <p:cNvSpPr>
            <a:spLocks noRot="1" noChangeArrowheads="1"/>
          </p:cNvSpPr>
          <p:nvPr/>
        </p:nvSpPr>
        <p:spPr bwMode="auto">
          <a:xfrm>
            <a:off x="611560" y="2204864"/>
            <a:ext cx="81122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altLang="he-IL" sz="2400" b="1" dirty="0" smtClean="0">
                <a:solidFill>
                  <a:schemeClr val="tx2"/>
                </a:solidFill>
                <a:latin typeface="Times New Roman" pitchFamily="18" charset="0"/>
              </a:rPr>
              <a:t>היא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סובייקטיבית </a:t>
            </a:r>
          </a:p>
        </p:txBody>
      </p:sp>
      <p:pic>
        <p:nvPicPr>
          <p:cNvPr id="11266" name="Picture 2" descr="http://egelywheel.net/uploads/assets/images/making-your-subjective-mind-work-for-yo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5676"/>
            <a:ext cx="4176464" cy="439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 autoUpdateAnimBg="0"/>
      <p:bldP spid="5785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Rot="1" noChangeArrowheads="1"/>
          </p:cNvSpPr>
          <p:nvPr/>
        </p:nvSpPr>
        <p:spPr bwMode="auto">
          <a:xfrm>
            <a:off x="467544" y="17253"/>
            <a:ext cx="813690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e-IL" altLang="he-IL" sz="3600" b="1" dirty="0">
                <a:solidFill>
                  <a:schemeClr val="bg1"/>
                </a:solidFill>
              </a:rPr>
              <a:t>רפלקציה (שיקוף)</a:t>
            </a:r>
            <a:endParaRPr lang="en-US" altLang="he-IL" sz="3600" b="1" dirty="0">
              <a:solidFill>
                <a:schemeClr val="bg1"/>
              </a:solidFill>
            </a:endParaRPr>
          </a:p>
        </p:txBody>
      </p:sp>
      <p:sp>
        <p:nvSpPr>
          <p:cNvPr id="578563" name="Rectangle 3"/>
          <p:cNvSpPr>
            <a:spLocks noRot="1" noChangeArrowheads="1"/>
          </p:cNvSpPr>
          <p:nvPr/>
        </p:nvSpPr>
        <p:spPr bwMode="auto">
          <a:xfrm>
            <a:off x="611560" y="2204864"/>
            <a:ext cx="811229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היא פעולה אשר באה  על סמך חוויות מן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העבר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ומחליטים החלטות לגבי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העתיד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ביטוי ליכולת ניתוח, </a:t>
            </a:r>
            <a:r>
              <a:rPr lang="he-IL" altLang="he-IL" sz="2400" b="1" dirty="0" err="1">
                <a:solidFill>
                  <a:schemeClr val="tx2"/>
                </a:solidFill>
                <a:latin typeface="Times New Roman" pitchFamily="18" charset="0"/>
              </a:rPr>
              <a:t>סינתיזה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והערכה של ידע, מיומנויות, אסטרטגיות חשיבה ועמדות ערכיות וחברתיות המתפתחות תוך כדי עשייה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מהווה את תהליך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הקישור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בין החשיבה לעשייה.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היא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סובייקטיבית 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מפתחת רגשות של </a:t>
            </a:r>
            <a:r>
              <a:rPr lang="he-IL" altLang="he-IL" sz="2400" b="1" dirty="0" smtClean="0">
                <a:solidFill>
                  <a:srgbClr val="C00000"/>
                </a:solidFill>
                <a:latin typeface="Times New Roman" pitchFamily="18" charset="0"/>
              </a:rPr>
              <a:t>אחריות ושייכות </a:t>
            </a:r>
            <a:r>
              <a:rPr lang="he-IL" altLang="he-IL" sz="2400" b="1" dirty="0">
                <a:solidFill>
                  <a:srgbClr val="C00000"/>
                </a:solidFill>
                <a:latin typeface="Times New Roman" pitchFamily="18" charset="0"/>
              </a:rPr>
              <a:t>לתוצרים</a:t>
            </a:r>
            <a:r>
              <a:rPr lang="he-IL" altLang="he-IL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6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78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build="p" autoUpdateAnimBg="0"/>
      <p:bldP spid="5785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education.uregina.ca/schoolplus/18-2/CLASSROOM%20TO%20COMMUNITY%20_Ap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691843" cy="4179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beetrooted.files.wordpress.com/2012/02/al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2243"/>
            <a:ext cx="3830617" cy="38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he-IL" altLang="he-IL" sz="3600" b="1" dirty="0" smtClean="0">
                <a:solidFill>
                  <a:schemeClr val="bg1"/>
                </a:solidFill>
                <a:latin typeface="Tahoma" pitchFamily="34" charset="0"/>
              </a:rPr>
              <a:t>  דף </a:t>
            </a:r>
            <a:r>
              <a:rPr kumimoji="0" lang="he-IL" altLang="he-IL" sz="3600" b="1" dirty="0">
                <a:solidFill>
                  <a:schemeClr val="bg1"/>
                </a:solidFill>
                <a:latin typeface="Tahoma" pitchFamily="34" charset="0"/>
              </a:rPr>
              <a:t>משוב</a:t>
            </a:r>
            <a:endParaRPr kumimoji="0" lang="en-US" altLang="he-IL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82659" name="Rectangle 3"/>
          <p:cNvSpPr>
            <a:spLocks noRot="1" noChangeArrowheads="1"/>
          </p:cNvSpPr>
          <p:nvPr/>
        </p:nvSpPr>
        <p:spPr bwMode="auto">
          <a:xfrm>
            <a:off x="542727" y="2060848"/>
            <a:ext cx="8028384" cy="35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he-IL" altLang="he-IL" sz="2400" b="1" dirty="0" smtClean="0">
                <a:solidFill>
                  <a:schemeClr val="tx2"/>
                </a:solidFill>
              </a:rPr>
              <a:t>יכולת </a:t>
            </a:r>
            <a:r>
              <a:rPr kumimoji="0" lang="he-IL" altLang="he-IL" sz="2400" b="1" dirty="0">
                <a:solidFill>
                  <a:schemeClr val="tx2"/>
                </a:solidFill>
              </a:rPr>
              <a:t>חשיבה רפלקטיבית אינה מובנת מאליה וחשוב לפתח אותה בצורה מודעת.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he-IL" altLang="he-IL" sz="2400" b="1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kumimoji="0" lang="he-IL" altLang="he-IL" sz="2400" b="1" dirty="0">
                <a:solidFill>
                  <a:schemeClr val="tx2"/>
                </a:solidFill>
              </a:rPr>
              <a:t>דפי משוב / רפלקציה מובנים מסייעים לתמלל את המחשבות על  העבודה ומכוונים להתייחסות להיבטים שונים של הלמידה בכלל ולדרך ביצוע המטלה בפרט</a:t>
            </a:r>
            <a:r>
              <a:rPr kumimoji="0" lang="he-IL" altLang="he-IL" sz="2400" b="1" dirty="0" smtClean="0">
                <a:solidFill>
                  <a:schemeClr val="tx2"/>
                </a:solidFill>
              </a:rPr>
              <a:t>.</a:t>
            </a:r>
            <a:r>
              <a:rPr kumimoji="0" lang="en-US" altLang="he-IL" sz="2400" b="1" dirty="0" smtClean="0">
                <a:solidFill>
                  <a:schemeClr val="tx2"/>
                </a:solidFill>
              </a:rPr>
              <a:t/>
            </a:r>
            <a:br>
              <a:rPr kumimoji="0" lang="en-US" altLang="he-IL" sz="2400" b="1" dirty="0" smtClean="0">
                <a:solidFill>
                  <a:schemeClr val="tx2"/>
                </a:solidFill>
              </a:rPr>
            </a:br>
            <a:endParaRPr kumimoji="0" lang="he-IL" altLang="he-IL" sz="2400" b="1" dirty="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e-IL" altLang="he-IL" sz="2400" b="1" dirty="0">
                <a:solidFill>
                  <a:schemeClr val="tx2"/>
                </a:solidFill>
              </a:rPr>
              <a:t>בעת בניית דף משוב יש להגדיר את ההיבטים שלגביהם מעוניינים לקבל מידע. </a:t>
            </a:r>
          </a:p>
          <a:p>
            <a:pPr marL="0" indent="0" eaLnBrk="1" hangingPunct="1">
              <a:buNone/>
            </a:pPr>
            <a:endParaRPr kumimoji="0" lang="he-IL" altLang="he-IL" sz="2400" b="1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he-IL" altLang="he-IL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he-IL" altLang="he-IL" sz="3600" b="1" dirty="0" smtClean="0">
                <a:solidFill>
                  <a:schemeClr val="bg1"/>
                </a:solidFill>
                <a:latin typeface="Tahoma" pitchFamily="34" charset="0"/>
              </a:rPr>
              <a:t>  דף </a:t>
            </a:r>
            <a:r>
              <a:rPr kumimoji="0" lang="he-IL" altLang="he-IL" sz="3600" b="1" dirty="0">
                <a:solidFill>
                  <a:schemeClr val="bg1"/>
                </a:solidFill>
                <a:latin typeface="Tahoma" pitchFamily="34" charset="0"/>
              </a:rPr>
              <a:t>משוב</a:t>
            </a:r>
            <a:endParaRPr kumimoji="0" lang="en-US" altLang="he-IL" sz="3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82659" name="Rectangle 3"/>
          <p:cNvSpPr>
            <a:spLocks noRot="1" noChangeArrowheads="1"/>
          </p:cNvSpPr>
          <p:nvPr/>
        </p:nvSpPr>
        <p:spPr bwMode="auto">
          <a:xfrm>
            <a:off x="686743" y="1916832"/>
            <a:ext cx="774035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he-IL" altLang="he-IL" sz="2400" b="1" dirty="0" smtClean="0">
                <a:solidFill>
                  <a:schemeClr val="tx2"/>
                </a:solidFill>
              </a:rPr>
              <a:t>בשאלות </a:t>
            </a:r>
            <a:r>
              <a:rPr lang="he-IL" altLang="he-IL" sz="2400" b="1" dirty="0">
                <a:solidFill>
                  <a:schemeClr val="tx2"/>
                </a:solidFill>
              </a:rPr>
              <a:t>הרפלקציה מומלץ </a:t>
            </a:r>
            <a:r>
              <a:rPr lang="he-IL" altLang="he-IL" sz="2400" b="1" dirty="0" smtClean="0">
                <a:solidFill>
                  <a:schemeClr val="tx2"/>
                </a:solidFill>
              </a:rPr>
              <a:t>להתייחס</a:t>
            </a:r>
          </a:p>
          <a:p>
            <a:pPr marL="457200" indent="-457200" eaLnBrk="1" hangingPunct="1">
              <a:buAutoNum type="arabicPeriod"/>
            </a:pPr>
            <a:r>
              <a:rPr lang="he-IL" altLang="he-IL" sz="2400" b="1" dirty="0" smtClean="0">
                <a:solidFill>
                  <a:schemeClr val="tx2"/>
                </a:solidFill>
              </a:rPr>
              <a:t>לשלבים השונים </a:t>
            </a:r>
            <a:r>
              <a:rPr lang="he-IL" altLang="he-IL" sz="2400" b="1" dirty="0">
                <a:solidFill>
                  <a:schemeClr val="tx2"/>
                </a:solidFill>
              </a:rPr>
              <a:t>של הביצוע, </a:t>
            </a:r>
            <a:endParaRPr lang="he-IL" altLang="he-IL" sz="2400" b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altLang="he-IL" sz="2400" b="1" dirty="0" smtClean="0">
                <a:solidFill>
                  <a:schemeClr val="tx2"/>
                </a:solidFill>
              </a:rPr>
              <a:t>לידע </a:t>
            </a:r>
            <a:r>
              <a:rPr lang="he-IL" altLang="he-IL" sz="2400" b="1" dirty="0">
                <a:solidFill>
                  <a:schemeClr val="tx2"/>
                </a:solidFill>
              </a:rPr>
              <a:t>החדש שנרכש, </a:t>
            </a:r>
            <a:endParaRPr lang="he-IL" altLang="he-IL" sz="2400" b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he-IL" altLang="he-IL" sz="2400" b="1" dirty="0" smtClean="0">
                <a:solidFill>
                  <a:schemeClr val="tx2"/>
                </a:solidFill>
              </a:rPr>
              <a:t>לעבודת </a:t>
            </a:r>
            <a:r>
              <a:rPr lang="he-IL" altLang="he-IL" sz="2400" b="1" dirty="0">
                <a:solidFill>
                  <a:schemeClr val="tx2"/>
                </a:solidFill>
              </a:rPr>
              <a:t>הצוות </a:t>
            </a:r>
            <a:r>
              <a:rPr lang="he-IL" altLang="he-IL" sz="2400" b="1" dirty="0" err="1">
                <a:solidFill>
                  <a:schemeClr val="tx2"/>
                </a:solidFill>
              </a:rPr>
              <a:t>וכו</a:t>
            </a:r>
            <a:r>
              <a:rPr lang="he-IL" altLang="he-IL" sz="2400" b="1" dirty="0">
                <a:solidFill>
                  <a:schemeClr val="tx2"/>
                </a:solidFill>
              </a:rPr>
              <a:t>'.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he-IL" altLang="he-IL" sz="2400" b="1" dirty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kumimoji="0" lang="he-IL" altLang="he-IL" sz="2400" b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http://www.teachingtimes.com/userfiles/image/GroupWork%20(thepowerofintroverts_com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4291526" cy="321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a8a97b1667b99badd6726abb126d4d1a649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צורת גל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צורת גל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צורת גל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176</Words>
  <Application>Microsoft Office PowerPoint</Application>
  <PresentationFormat>‫הצגה על המסך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צורת גל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Ruthy Salomon</dc:creator>
  <cp:lastModifiedBy>Ruthy Salomon</cp:lastModifiedBy>
  <cp:revision>27</cp:revision>
  <dcterms:created xsi:type="dcterms:W3CDTF">2015-02-11T13:04:13Z</dcterms:created>
  <dcterms:modified xsi:type="dcterms:W3CDTF">2015-02-11T14:28:36Z</dcterms:modified>
</cp:coreProperties>
</file>